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708"/>
    <a:srgbClr val="8A0000"/>
    <a:srgbClr val="9A0000"/>
    <a:srgbClr val="CC3300"/>
    <a:srgbClr val="FEFBF8"/>
    <a:srgbClr val="FDF7ED"/>
    <a:srgbClr val="CC0066"/>
    <a:srgbClr val="FEF9F8"/>
    <a:srgbClr val="FEF3F0"/>
    <a:srgbClr val="FC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8" d="100"/>
          <a:sy n="98" d="100"/>
        </p:scale>
        <p:origin x="7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Melissa Guerra-Lacasse" userId="605f7d83f79ff678" providerId="LiveId" clId="{932A0056-1078-4993-8AAB-C0220B6DF78A}"/>
    <pc:docChg chg="modSld">
      <pc:chgData name="Roxanne Melissa Guerra-Lacasse" userId="605f7d83f79ff678" providerId="LiveId" clId="{932A0056-1078-4993-8AAB-C0220B6DF78A}" dt="2025-03-09T02:49:10.470" v="0" actId="1076"/>
      <pc:docMkLst>
        <pc:docMk/>
      </pc:docMkLst>
      <pc:sldChg chg="modSp mod">
        <pc:chgData name="Roxanne Melissa Guerra-Lacasse" userId="605f7d83f79ff678" providerId="LiveId" clId="{932A0056-1078-4993-8AAB-C0220B6DF78A}" dt="2025-03-09T02:49:10.470" v="0" actId="1076"/>
        <pc:sldMkLst>
          <pc:docMk/>
          <pc:sldMk cId="1673512592" sldId="262"/>
        </pc:sldMkLst>
        <pc:spChg chg="mod">
          <ac:chgData name="Roxanne Melissa Guerra-Lacasse" userId="605f7d83f79ff678" providerId="LiveId" clId="{932A0056-1078-4993-8AAB-C0220B6DF78A}" dt="2025-03-09T02:49:10.470" v="0" actId="1076"/>
          <ac:spMkLst>
            <pc:docMk/>
            <pc:sldMk cId="1673512592" sldId="262"/>
            <ac:spMk id="2" creationId="{9770A533-289E-D0EB-AF23-E187855066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2E900-99D2-12B1-C37E-28F022DCEB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555C664-D74D-254A-3EE5-04EF4BD7E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6496B25-54B1-1867-BB6C-CEDE854B814F}"/>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D124B4C8-51C4-88A7-19C2-D02E75863A3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43C946F-27E7-B694-B879-EE168EFF0D34}"/>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92772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46581-4400-6019-B537-9E840D8CF15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774073C-926E-F2D2-32BF-5E2347C6C4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28CB12A-38C7-F3C1-1CE3-2D557D4DAA17}"/>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C8BE89BC-6CAD-91B3-DACE-B767868D04F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EDCDB8A-9958-E52F-E662-064AC1B45B11}"/>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36687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4F2C81-9866-4223-CE70-6F242C42F42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E1BEB1-BD21-4FEC-67A7-24C6B326162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A95172A-B263-2D91-2956-83AE6D20AB85}"/>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38F0FF20-E7CD-CB1D-F240-3F2D4014093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A04AC8-FDD7-3510-7E48-72B903B5D835}"/>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8847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95E43-4468-2CFF-71B0-BFA86D08F03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B0F0519-30B7-F054-4DF2-3D6C48FE3E0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AF49193-8A99-9DD0-0FBD-7AB321A9730A}"/>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A3DC0B38-6A4B-47D0-A2F1-7A9B57FF95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D6AE630-344E-6851-89E9-9234AFB0078E}"/>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367802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A5968-DC65-D25B-5501-364E9AFD4CE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2FA837D-3C42-3FEC-839F-3AE41AD888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A5784FA-4ACD-C2A3-8DCE-DDF092E9330E}"/>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2CB630BE-67C2-23D1-3474-21AFBF2C759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2B597F5-C315-A413-2AE2-93CCEC872E9B}"/>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83866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72859-8EDB-86B7-0781-B0C54228FD9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377AE53-EB33-EA3B-041D-487675FDF98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D83C8C4-17DC-7F9D-B4D2-D3842E07B87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F15B749C-1108-3501-0AED-D6ABC0612363}"/>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6" name="Espace réservé du pied de page 5">
            <a:extLst>
              <a:ext uri="{FF2B5EF4-FFF2-40B4-BE49-F238E27FC236}">
                <a16:creationId xmlns:a16="http://schemas.microsoft.com/office/drawing/2014/main" id="{50FEEC13-45E3-553A-9348-17A088DBD51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DE3D2C6-B82D-5A24-AD4C-2AC220753DAF}"/>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307596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568AB-D7D1-C03D-9642-4F4C7B493E4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D14D01D-C71B-8420-64F4-1CADA13D3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EE87FD-C80A-ADA5-B724-2DA0831FB65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494B036-5B97-7EF9-4D56-53E8C9755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CD6B345-CA86-22AC-2C53-52045BD975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8E8CF17-308E-7D97-DE6B-B243BB7254C1}"/>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8" name="Espace réservé du pied de page 7">
            <a:extLst>
              <a:ext uri="{FF2B5EF4-FFF2-40B4-BE49-F238E27FC236}">
                <a16:creationId xmlns:a16="http://schemas.microsoft.com/office/drawing/2014/main" id="{31F989F3-184E-43C1-3269-7AA5345A448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EB42588-86E1-73DE-0131-DEEE873662AE}"/>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95700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38817-B9FF-97FB-3981-BCBA2C097BAD}"/>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4E25B24-22B1-CAAE-B710-1D69695FFD4A}"/>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4" name="Espace réservé du pied de page 3">
            <a:extLst>
              <a:ext uri="{FF2B5EF4-FFF2-40B4-BE49-F238E27FC236}">
                <a16:creationId xmlns:a16="http://schemas.microsoft.com/office/drawing/2014/main" id="{BCFB41FE-910F-1EB9-667A-9FAFEA8D79A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FC86DA5-35F3-57DF-9809-4CBE25C64A01}"/>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32727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CEAABD-009B-3B2A-E192-2B32DC9B82F0}"/>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3" name="Espace réservé du pied de page 2">
            <a:extLst>
              <a:ext uri="{FF2B5EF4-FFF2-40B4-BE49-F238E27FC236}">
                <a16:creationId xmlns:a16="http://schemas.microsoft.com/office/drawing/2014/main" id="{B8D6BBCB-1F2A-C4B0-4AE8-062529E5024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8F68F57-00F9-ADE5-CBFD-A0A0D7198EC5}"/>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98537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B7D23-7659-1319-E903-9EC928744A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D673846-C651-CBE4-2BBE-5D295D37F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BB50BBF-5415-79CB-E834-8E0E5FCFB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D80A96-49B5-D52F-FA99-A145B4461FD4}"/>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6" name="Espace réservé du pied de page 5">
            <a:extLst>
              <a:ext uri="{FF2B5EF4-FFF2-40B4-BE49-F238E27FC236}">
                <a16:creationId xmlns:a16="http://schemas.microsoft.com/office/drawing/2014/main" id="{2814C5CA-A438-D58F-994B-77E65C065C5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432EAA4-D9AC-EB1F-CEB7-5A15755955AD}"/>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297552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E66C0-661B-D029-A414-03568D6207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14934875-AE60-BC49-F7CD-71630426C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D45FB83-F0F3-F953-AB62-F500FBC83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57244E-51D7-0D78-EA96-ECCCE96ACAB2}"/>
              </a:ext>
            </a:extLst>
          </p:cNvPr>
          <p:cNvSpPr>
            <a:spLocks noGrp="1"/>
          </p:cNvSpPr>
          <p:nvPr>
            <p:ph type="dt" sz="half" idx="10"/>
          </p:nvPr>
        </p:nvSpPr>
        <p:spPr/>
        <p:txBody>
          <a:bodyPr/>
          <a:lstStyle/>
          <a:p>
            <a:fld id="{9F877114-0CF3-4593-B2B3-B2AEB4C9E046}" type="datetimeFigureOut">
              <a:rPr lang="fr-CA" smtClean="0"/>
              <a:t>2025-03-08</a:t>
            </a:fld>
            <a:endParaRPr lang="fr-CA"/>
          </a:p>
        </p:txBody>
      </p:sp>
      <p:sp>
        <p:nvSpPr>
          <p:cNvPr id="6" name="Espace réservé du pied de page 5">
            <a:extLst>
              <a:ext uri="{FF2B5EF4-FFF2-40B4-BE49-F238E27FC236}">
                <a16:creationId xmlns:a16="http://schemas.microsoft.com/office/drawing/2014/main" id="{8B8B7BC9-EC50-6FED-EB81-AA99B9C6E66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EE8C654-0B03-3872-947C-4E88F771B715}"/>
              </a:ext>
            </a:extLst>
          </p:cNvPr>
          <p:cNvSpPr>
            <a:spLocks noGrp="1"/>
          </p:cNvSpPr>
          <p:nvPr>
            <p:ph type="sldNum" sz="quarter" idx="12"/>
          </p:nvPr>
        </p:nvSpPr>
        <p:spPr/>
        <p:txBody>
          <a:bodyPr/>
          <a:lstStyle/>
          <a:p>
            <a:fld id="{81346B84-4E95-48BB-A13B-C5B493C2A725}" type="slidenum">
              <a:rPr lang="fr-CA" smtClean="0"/>
              <a:t>‹N°›</a:t>
            </a:fld>
            <a:endParaRPr lang="fr-CA"/>
          </a:p>
        </p:txBody>
      </p:sp>
    </p:spTree>
    <p:extLst>
      <p:ext uri="{BB962C8B-B14F-4D97-AF65-F5344CB8AC3E}">
        <p14:creationId xmlns:p14="http://schemas.microsoft.com/office/powerpoint/2010/main" val="334155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9EC4B7E-B137-D496-ABCB-168FD995A9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AD5A0A6-8FEA-4D67-C8B9-1114CE3BB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1966E0F-0055-EB09-4974-C7E312FC4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877114-0CF3-4593-B2B3-B2AEB4C9E046}" type="datetimeFigureOut">
              <a:rPr lang="fr-CA" smtClean="0"/>
              <a:t>2025-03-08</a:t>
            </a:fld>
            <a:endParaRPr lang="fr-CA"/>
          </a:p>
        </p:txBody>
      </p:sp>
      <p:sp>
        <p:nvSpPr>
          <p:cNvPr id="5" name="Espace réservé du pied de page 4">
            <a:extLst>
              <a:ext uri="{FF2B5EF4-FFF2-40B4-BE49-F238E27FC236}">
                <a16:creationId xmlns:a16="http://schemas.microsoft.com/office/drawing/2014/main" id="{5CAFB928-DBA9-807A-B2D5-4E41D13CE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9A989CB-FE7A-F277-C3BD-BD590235A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46B84-4E95-48BB-A13B-C5B493C2A725}" type="slidenum">
              <a:rPr lang="fr-CA" smtClean="0"/>
              <a:t>‹N°›</a:t>
            </a:fld>
            <a:endParaRPr lang="fr-CA"/>
          </a:p>
        </p:txBody>
      </p:sp>
    </p:spTree>
    <p:extLst>
      <p:ext uri="{BB962C8B-B14F-4D97-AF65-F5344CB8AC3E}">
        <p14:creationId xmlns:p14="http://schemas.microsoft.com/office/powerpoint/2010/main" val="121417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F8"/>
        </a:solidFill>
        <a:effectLst/>
      </p:bgPr>
    </p:bg>
    <p:spTree>
      <p:nvGrpSpPr>
        <p:cNvPr id="1" name=""/>
        <p:cNvGrpSpPr/>
        <p:nvPr/>
      </p:nvGrpSpPr>
      <p:grpSpPr>
        <a:xfrm>
          <a:off x="0" y="0"/>
          <a:ext cx="0" cy="0"/>
          <a:chOff x="0" y="0"/>
          <a:chExt cx="0" cy="0"/>
        </a:xfrm>
      </p:grpSpPr>
      <p:pic>
        <p:nvPicPr>
          <p:cNvPr id="8" name="Image 7" descr="Une image contenant personne, livre, écriture manuscrite, habits&#10;&#10;Le contenu généré par l’IA peut être incorrect.">
            <a:extLst>
              <a:ext uri="{FF2B5EF4-FFF2-40B4-BE49-F238E27FC236}">
                <a16:creationId xmlns:a16="http://schemas.microsoft.com/office/drawing/2014/main" id="{1D267994-C037-7F3C-0A57-18A9249180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3000" contrast="39000"/>
                    </a14:imgEffect>
                  </a14:imgLayer>
                </a14:imgProps>
              </a:ext>
              <a:ext uri="{28A0092B-C50C-407E-A947-70E740481C1C}">
                <a14:useLocalDpi xmlns:a14="http://schemas.microsoft.com/office/drawing/2010/main" val="0"/>
              </a:ext>
            </a:extLst>
          </a:blip>
          <a:stretch>
            <a:fillRect/>
          </a:stretch>
        </p:blipFill>
        <p:spPr>
          <a:xfrm>
            <a:off x="17772" y="0"/>
            <a:ext cx="12156455" cy="6858000"/>
          </a:xfrm>
          <a:prstGeom prst="rect">
            <a:avLst/>
          </a:prstGeom>
        </p:spPr>
      </p:pic>
      <p:sp>
        <p:nvSpPr>
          <p:cNvPr id="2" name="Titre 1">
            <a:extLst>
              <a:ext uri="{FF2B5EF4-FFF2-40B4-BE49-F238E27FC236}">
                <a16:creationId xmlns:a16="http://schemas.microsoft.com/office/drawing/2014/main" id="{9194FBAA-CA25-37AE-4376-D8948301450E}"/>
              </a:ext>
            </a:extLst>
          </p:cNvPr>
          <p:cNvSpPr>
            <a:spLocks noGrp="1"/>
          </p:cNvSpPr>
          <p:nvPr>
            <p:ph type="ctrTitle"/>
          </p:nvPr>
        </p:nvSpPr>
        <p:spPr/>
        <p:txBody>
          <a:bodyPr>
            <a:normAutofit fontScale="90000"/>
          </a:bodyPr>
          <a:lstStyle/>
          <a:p>
            <a:pPr algn="l"/>
            <a:r>
              <a:rPr lang="fr-CA" sz="3600" b="1" i="0" u="none" strike="noStrike" baseline="0" dirty="0">
                <a:solidFill>
                  <a:schemeClr val="bg1"/>
                </a:solidFill>
                <a:latin typeface="Colonna MT" panose="04020805060202030203" pitchFamily="82" charset="0"/>
              </a:rPr>
              <a:t>8 exercices pour réveiller votre créativité d’écriture</a:t>
            </a:r>
            <a:br>
              <a:rPr lang="fr-CA" sz="3600" b="1" i="0" u="none" strike="noStrike" baseline="0" dirty="0">
                <a:solidFill>
                  <a:schemeClr val="bg1"/>
                </a:solidFill>
                <a:latin typeface="Colonna MT" panose="04020805060202030203" pitchFamily="82" charset="0"/>
              </a:rPr>
            </a:br>
            <a:r>
              <a:rPr lang="fr-CA" sz="3600" b="1" i="0" u="none" strike="noStrike" baseline="0" dirty="0">
                <a:solidFill>
                  <a:schemeClr val="bg1"/>
                </a:solidFill>
                <a:latin typeface="Colonna MT" panose="04020805060202030203" pitchFamily="82" charset="0"/>
              </a:rPr>
              <a:t>de chanson</a:t>
            </a:r>
            <a:br>
              <a:rPr lang="fr-CA" sz="6000" b="1" i="0" u="none" strike="noStrike" baseline="0" dirty="0">
                <a:solidFill>
                  <a:schemeClr val="bg1"/>
                </a:solidFill>
                <a:latin typeface="CrimsonPro-Bold"/>
              </a:rPr>
            </a:br>
            <a:endParaRPr lang="fr-CA" dirty="0">
              <a:solidFill>
                <a:schemeClr val="bg1"/>
              </a:solidFill>
            </a:endParaRPr>
          </a:p>
        </p:txBody>
      </p:sp>
      <p:sp>
        <p:nvSpPr>
          <p:cNvPr id="3" name="Sous-titre 2">
            <a:extLst>
              <a:ext uri="{FF2B5EF4-FFF2-40B4-BE49-F238E27FC236}">
                <a16:creationId xmlns:a16="http://schemas.microsoft.com/office/drawing/2014/main" id="{0C6BDB34-AB96-9D62-80C4-153968812459}"/>
              </a:ext>
            </a:extLst>
          </p:cNvPr>
          <p:cNvSpPr>
            <a:spLocks noGrp="1"/>
          </p:cNvSpPr>
          <p:nvPr>
            <p:ph type="subTitle" idx="1"/>
          </p:nvPr>
        </p:nvSpPr>
        <p:spPr/>
        <p:txBody>
          <a:bodyPr>
            <a:normAutofit fontScale="77500" lnSpcReduction="20000"/>
          </a:bodyPr>
          <a:lstStyle/>
          <a:p>
            <a:pPr algn="l"/>
            <a:r>
              <a:rPr lang="fr-CA" sz="1800" b="0" i="0" u="none" strike="noStrike" baseline="0" dirty="0">
                <a:solidFill>
                  <a:schemeClr val="bg1"/>
                </a:solidFill>
                <a:latin typeface="OpenSans-Regular"/>
              </a:rPr>
              <a:t>Ce document présente huit exercices créatifs conçus pour aider les auteurs-compositeurs en herbe, les musiciens et</a:t>
            </a:r>
          </a:p>
          <a:p>
            <a:pPr algn="l"/>
            <a:r>
              <a:rPr lang="fr-CA" sz="1800" b="0" i="0" u="none" strike="noStrike" baseline="0" dirty="0">
                <a:solidFill>
                  <a:schemeClr val="bg1"/>
                </a:solidFill>
                <a:latin typeface="OpenSans-Regular"/>
              </a:rPr>
              <a:t>les poètes à stimuler leur imagination et à explorer de nouvelles voies d'expression. Chaque exercice est</a:t>
            </a:r>
          </a:p>
          <a:p>
            <a:pPr algn="l"/>
            <a:r>
              <a:rPr lang="fr-CA" sz="1800" b="0" i="0" u="none" strike="noStrike" baseline="0" dirty="0">
                <a:solidFill>
                  <a:schemeClr val="bg1"/>
                </a:solidFill>
                <a:latin typeface="OpenSans-Regular"/>
              </a:rPr>
              <a:t>accompagné d'une définition, d'un exemple et d'un conseil pratique pour faciliter la mise en </a:t>
            </a:r>
            <a:r>
              <a:rPr lang="fr-CA" sz="1800" dirty="0">
                <a:solidFill>
                  <a:schemeClr val="bg1"/>
                </a:solidFill>
                <a:latin typeface="OpenSans-Regular"/>
              </a:rPr>
              <a:t>œuvre</a:t>
            </a:r>
            <a:r>
              <a:rPr lang="fr-CA" sz="1800" b="0" i="0" u="none" strike="noStrike" baseline="0" dirty="0">
                <a:solidFill>
                  <a:schemeClr val="bg1"/>
                </a:solidFill>
                <a:latin typeface="OpenSans-Regular"/>
              </a:rPr>
              <a:t>. Des techniques</a:t>
            </a:r>
          </a:p>
          <a:p>
            <a:pPr algn="l"/>
            <a:r>
              <a:rPr lang="fr-CA" sz="1800" b="0" i="0" u="none" strike="noStrike" baseline="0" dirty="0">
                <a:solidFill>
                  <a:schemeClr val="bg1"/>
                </a:solidFill>
                <a:latin typeface="OpenSans-Regular"/>
              </a:rPr>
              <a:t>d'écriture automatique aux fusions de chansons, ces exercices ludiques et pédagogiques vous invitent à libérer votre</a:t>
            </a:r>
          </a:p>
          <a:p>
            <a:pPr algn="l"/>
            <a:r>
              <a:rPr lang="fr-CA" sz="1800" b="0" i="0" u="none" strike="noStrike" baseline="0" dirty="0">
                <a:solidFill>
                  <a:schemeClr val="bg1"/>
                </a:solidFill>
                <a:latin typeface="OpenSans-Regular"/>
              </a:rPr>
              <a:t>créativité et à composer des </a:t>
            </a:r>
            <a:r>
              <a:rPr lang="fr-CA" sz="1800" dirty="0">
                <a:solidFill>
                  <a:schemeClr val="bg1"/>
                </a:solidFill>
                <a:latin typeface="OpenSans-Regular"/>
              </a:rPr>
              <a:t>œuvres</a:t>
            </a:r>
            <a:r>
              <a:rPr lang="fr-CA" sz="1800" b="0" i="0" u="none" strike="noStrike" baseline="0" dirty="0">
                <a:solidFill>
                  <a:schemeClr val="bg1"/>
                </a:solidFill>
                <a:latin typeface="OpenSans-Regular"/>
              </a:rPr>
              <a:t> originales et inspirées.</a:t>
            </a:r>
          </a:p>
          <a:p>
            <a:pPr algn="l"/>
            <a:r>
              <a:rPr lang="fr-CA" sz="1800" b="1" i="0" u="none" strike="noStrike" baseline="0" dirty="0">
                <a:solidFill>
                  <a:schemeClr val="bg1"/>
                </a:solidFill>
                <a:latin typeface="OpenSans-Bold"/>
              </a:rPr>
              <a:t>par </a:t>
            </a:r>
            <a:r>
              <a:rPr lang="fr-CA" sz="1800" b="1" i="0" u="none" strike="noStrike" baseline="0" dirty="0">
                <a:solidFill>
                  <a:srgbClr val="CC0066"/>
                </a:solidFill>
                <a:latin typeface="OpenSans-Bold"/>
              </a:rPr>
              <a:t>ROXAMELI</a:t>
            </a:r>
            <a:endParaRPr lang="fr-CA" dirty="0">
              <a:solidFill>
                <a:srgbClr val="CC0066"/>
              </a:solidFill>
            </a:endParaRPr>
          </a:p>
        </p:txBody>
      </p:sp>
      <p:pic>
        <p:nvPicPr>
          <p:cNvPr id="16" name="Image 15" descr="Une image contenant capture d’écran, texte, Graphique, Police&#10;&#10;Le contenu généré par l’IA peut être incorrect.">
            <a:extLst>
              <a:ext uri="{FF2B5EF4-FFF2-40B4-BE49-F238E27FC236}">
                <a16:creationId xmlns:a16="http://schemas.microsoft.com/office/drawing/2014/main" id="{7458C9E2-7408-DB6A-DE96-0363A79FAE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288867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80EBA060-6835-51E1-DB0F-1393D84B2C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2D6232-7FA3-0BB0-ABEF-7F570695F195}"/>
              </a:ext>
            </a:extLst>
          </p:cNvPr>
          <p:cNvSpPr>
            <a:spLocks noGrp="1"/>
          </p:cNvSpPr>
          <p:nvPr>
            <p:ph type="ctrTitle"/>
          </p:nvPr>
        </p:nvSpPr>
        <p:spPr>
          <a:xfrm>
            <a:off x="953310" y="496819"/>
            <a:ext cx="5937115" cy="1429966"/>
          </a:xfrm>
        </p:spPr>
        <p:txBody>
          <a:bodyPr>
            <a:normAutofit/>
          </a:bodyPr>
          <a:lstStyle/>
          <a:p>
            <a:r>
              <a:rPr lang="fr-CA" sz="4000" b="1" i="0" u="none" strike="noStrike" baseline="0" dirty="0">
                <a:solidFill>
                  <a:srgbClr val="6E1708"/>
                </a:solidFill>
                <a:latin typeface="Colonna MT" panose="04020805060202030203" pitchFamily="82" charset="0"/>
              </a:rPr>
              <a:t>1. Écriture Automatique</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32B9072B-1456-2F74-19A2-E97FF5F150C3}"/>
              </a:ext>
            </a:extLst>
          </p:cNvPr>
          <p:cNvSpPr>
            <a:spLocks noGrp="1"/>
          </p:cNvSpPr>
          <p:nvPr>
            <p:ph type="subTitle" idx="1"/>
          </p:nvPr>
        </p:nvSpPr>
        <p:spPr>
          <a:xfrm>
            <a:off x="1264596" y="1127702"/>
            <a:ext cx="9974094" cy="5233479"/>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L’écriture automatique consiste à écrire sans interruption, sans se soucier de la syntaxe ou du sens, en laissant simplement les mots venir spontanément. C'est une technique libératrice qui permet de contourner le filtre du conscient et d'accéder à un flux d'idées plus profond et intuitif. Elle favorise l'expression brute et authentique, sans jugement ni censure. En pratiquant régulièrement l'écriture automatique, vous développerez votre capacité à faire confiance à votre intuition et à laisser votre créativité s'exprimer librement.</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Les nuages dansent en spirale, une mélodie se faufile dans mes veines, sans peur, sans rêve, juste un souffle qui me guide.</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Mettez un chronomètre de 10 minutes et écrivez sans vous arrêter. Ne vous jugez pas, laissez simplement couler les mots. Expérimentez différents supports d'écriture, comme un cahier, un ordinateur ou même votre téléphone, pour trouver celui qui vous convient le mieux. L'important est de créer un espace sûr et confortable où vous vous sentez libre d'explorer votre imagination.</a:t>
            </a:r>
            <a:endParaRPr lang="fr-CA" sz="2800" dirty="0">
              <a:latin typeface="Garamond" panose="02020404030301010803" pitchFamily="18" charset="0"/>
              <a:cs typeface="Times New Roman" panose="02020603050405020304" pitchFamily="18" charset="0"/>
            </a:endParaRP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D83B3D6C-DC1A-D89A-8F5C-83D0125544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391548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CE50C829-9F35-FAD1-F4C4-BDB8B0CB86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D46339-F4E8-8EB2-806A-639B24C10FE1}"/>
              </a:ext>
            </a:extLst>
          </p:cNvPr>
          <p:cNvSpPr>
            <a:spLocks noGrp="1"/>
          </p:cNvSpPr>
          <p:nvPr>
            <p:ph type="ctrTitle"/>
          </p:nvPr>
        </p:nvSpPr>
        <p:spPr>
          <a:xfrm>
            <a:off x="226979" y="496819"/>
            <a:ext cx="5937115" cy="1429966"/>
          </a:xfrm>
        </p:spPr>
        <p:txBody>
          <a:bodyPr>
            <a:normAutofit/>
          </a:bodyPr>
          <a:lstStyle/>
          <a:p>
            <a:r>
              <a:rPr lang="fr-CA" sz="4000" b="1" dirty="0">
                <a:solidFill>
                  <a:srgbClr val="6E1708"/>
                </a:solidFill>
                <a:latin typeface="Colonna MT" panose="04020805060202030203" pitchFamily="82" charset="0"/>
              </a:rPr>
              <a:t>2</a:t>
            </a:r>
            <a:r>
              <a:rPr lang="fr-CA" sz="4000" b="1" i="0" u="none" strike="noStrike" baseline="0" dirty="0">
                <a:solidFill>
                  <a:srgbClr val="6E1708"/>
                </a:solidFill>
                <a:latin typeface="Colonna MT" panose="04020805060202030203" pitchFamily="82" charset="0"/>
              </a:rPr>
              <a:t>. </a:t>
            </a:r>
            <a:r>
              <a:rPr lang="fr-CA" sz="4000" b="1" dirty="0">
                <a:solidFill>
                  <a:srgbClr val="6E1708"/>
                </a:solidFill>
                <a:latin typeface="Colonna MT" panose="04020805060202030203" pitchFamily="82" charset="0"/>
              </a:rPr>
              <a:t>Mots au hasard</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18F1E064-0952-20B4-1962-A78954F1E66E}"/>
              </a:ext>
            </a:extLst>
          </p:cNvPr>
          <p:cNvSpPr>
            <a:spLocks noGrp="1"/>
          </p:cNvSpPr>
          <p:nvPr>
            <p:ph type="subTitle" idx="1"/>
          </p:nvPr>
        </p:nvSpPr>
        <p:spPr>
          <a:xfrm>
            <a:off x="1264596" y="1127702"/>
            <a:ext cx="9974094" cy="5341192"/>
          </a:xfrm>
        </p:spPr>
        <p:txBody>
          <a:bodyPr>
            <a:normAutofit fontScale="700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9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100" b="0" i="0" u="none" strike="noStrike" baseline="0" dirty="0">
                <a:solidFill>
                  <a:srgbClr val="443728"/>
                </a:solidFill>
                <a:latin typeface="Garamond" panose="02020404030301010803" pitchFamily="18" charset="0"/>
                <a:cs typeface="Times New Roman" panose="02020603050405020304" pitchFamily="18" charset="0"/>
              </a:rPr>
              <a:t>Choisissez 6 mots au hasard dans un dictionnaire, une revue ou un livre. Ensuite, composez un texte poétique en les incluant. Cet exercice stimule l'imagination en vous forçant à créer des liens inattendus entre des mots disparates. Il encourage l'exploration de nouvelles idées et l'élargissement de votre vocabulaire créatif. En jouant avec les mots au hasard, vous découvrirez des associations surprenantes et des images poétiques que vous n'auriez jamais imaginées autrement.</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9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100" dirty="0">
                <a:solidFill>
                  <a:srgbClr val="443728"/>
                </a:solidFill>
                <a:latin typeface="Garamond" panose="02020404030301010803" pitchFamily="18" charset="0"/>
                <a:cs typeface="Times New Roman" panose="02020603050405020304" pitchFamily="18" charset="0"/>
              </a:rPr>
              <a:t>Mots choisis : lune, verre, chemin, fragile, orage, murmure. </a:t>
            </a:r>
            <a:br>
              <a:rPr lang="fr-CA" sz="2100" dirty="0">
                <a:solidFill>
                  <a:srgbClr val="443728"/>
                </a:solidFill>
                <a:latin typeface="Garamond" panose="02020404030301010803" pitchFamily="18" charset="0"/>
                <a:cs typeface="Times New Roman" panose="02020603050405020304" pitchFamily="18" charset="0"/>
              </a:rPr>
            </a:br>
            <a:r>
              <a:rPr lang="fr-CA" sz="2100" dirty="0">
                <a:solidFill>
                  <a:srgbClr val="443728"/>
                </a:solidFill>
                <a:latin typeface="Garamond" panose="02020404030301010803" pitchFamily="18" charset="0"/>
                <a:cs typeface="Times New Roman" panose="02020603050405020304" pitchFamily="18" charset="0"/>
              </a:rPr>
              <a:t>Texte : Sous la lune fragile, un murmure s’échappe, glissant sur un chemin brisé par l’orage.</a:t>
            </a:r>
          </a:p>
          <a:p>
            <a:pPr algn="l">
              <a:lnSpc>
                <a:spcPct val="120000"/>
              </a:lnSpc>
            </a:pPr>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9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100" dirty="0">
                <a:solidFill>
                  <a:srgbClr val="443728"/>
                </a:solidFill>
                <a:latin typeface="Garamond" panose="02020404030301010803" pitchFamily="18" charset="0"/>
                <a:cs typeface="Times New Roman" panose="02020603050405020304" pitchFamily="18" charset="0"/>
              </a:rPr>
              <a:t>N’essayez pas de tout rendre logique, jouez avec les associations d’idées et les images. Laissez-vous surprendre par les liens qui se créent entre les mots et sentez vous à l’aise d'explorer des idées abstraites ou surréalistes. Plus vous vous autoriserez à sortir de votre zone de confort, plus les résultats seront créatifs et originaux.</a:t>
            </a: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F8C263C1-79B7-87A5-5F24-D6817A41FA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407504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C71BE900-3FD5-D7D8-709F-52D8805802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99C175-C786-D091-6CE5-4D7941B95EE7}"/>
              </a:ext>
            </a:extLst>
          </p:cNvPr>
          <p:cNvSpPr>
            <a:spLocks noGrp="1"/>
          </p:cNvSpPr>
          <p:nvPr>
            <p:ph type="ctrTitle"/>
          </p:nvPr>
        </p:nvSpPr>
        <p:spPr>
          <a:xfrm>
            <a:off x="-729576" y="496819"/>
            <a:ext cx="5937115" cy="1429966"/>
          </a:xfrm>
        </p:spPr>
        <p:txBody>
          <a:bodyPr>
            <a:normAutofit/>
          </a:bodyPr>
          <a:lstStyle/>
          <a:p>
            <a:r>
              <a:rPr lang="fr-CA" sz="4000" b="1" dirty="0">
                <a:solidFill>
                  <a:srgbClr val="6E1708"/>
                </a:solidFill>
                <a:latin typeface="Colonna MT" panose="04020805060202030203" pitchFamily="82" charset="0"/>
              </a:rPr>
              <a:t>3</a:t>
            </a:r>
            <a:r>
              <a:rPr lang="fr-CA" sz="4000" b="1" i="0" u="none" strike="noStrike" baseline="0" dirty="0">
                <a:solidFill>
                  <a:srgbClr val="6E1708"/>
                </a:solidFill>
                <a:latin typeface="Colonna MT" panose="04020805060202030203" pitchFamily="82" charset="0"/>
              </a:rPr>
              <a:t>. Haïku</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8A2E987E-3D3A-9356-E4D1-D42C8DCE5AA3}"/>
              </a:ext>
            </a:extLst>
          </p:cNvPr>
          <p:cNvSpPr>
            <a:spLocks noGrp="1"/>
          </p:cNvSpPr>
          <p:nvPr>
            <p:ph type="subTitle" idx="1"/>
          </p:nvPr>
        </p:nvSpPr>
        <p:spPr>
          <a:xfrm>
            <a:off x="1264596" y="1127702"/>
            <a:ext cx="9974094" cy="5233479"/>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Un haïku est un court poème japonais qui capture un instant ou une émotion en trois vers : 5 syllabes / 7 syllabes / 5 syllabes. Cette forme poétique concise et épurée invite à l'observation attentive et à la distillation des émotions en quelques mots choisis. Le haïku célèbre la beauté de l'instant présent et la puissance de la simplicité. Il permet de capturer l'essence d'une expérience et de la transmettre de manière évocatrice.</a:t>
            </a:r>
          </a:p>
          <a:p>
            <a:pPr algn="l">
              <a:lnSpc>
                <a:spcPct val="120000"/>
              </a:lnSpc>
            </a:pPr>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1900" dirty="0">
                <a:solidFill>
                  <a:srgbClr val="443728"/>
                </a:solidFill>
                <a:latin typeface="Garamond" panose="02020404030301010803" pitchFamily="18" charset="0"/>
                <a:cs typeface="Times New Roman" panose="02020603050405020304" pitchFamily="18" charset="0"/>
              </a:rPr>
              <a:t>Brise sur la mer (5) L’écume danse en silence (7) Un cri d’hirondelle (5)</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dirty="0">
                <a:solidFill>
                  <a:srgbClr val="443728"/>
                </a:solidFill>
                <a:latin typeface="Garamond" panose="02020404030301010803" pitchFamily="18" charset="0"/>
                <a:cs typeface="Times New Roman" panose="02020603050405020304" pitchFamily="18" charset="0"/>
              </a:rPr>
              <a:t>Observez un moment présent et essayez de le figer en mots simples. Concentrez-vous sur les détails sensoriels et les émotions qu'ils suscitent. Laissez l'image parler d'elle-même. Le haïku est une invitation à la contemplation et à la célébration de la beauté du monde qui nous entoure.</a:t>
            </a: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FF226FBE-C7E3-FFF2-ACCE-A395B0DA032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349149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A5558BD1-AF83-E864-B678-18F6D49E32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B3930B-438B-CB54-B997-34CCC6AB3807}"/>
              </a:ext>
            </a:extLst>
          </p:cNvPr>
          <p:cNvSpPr>
            <a:spLocks noGrp="1"/>
          </p:cNvSpPr>
          <p:nvPr>
            <p:ph type="ctrTitle"/>
          </p:nvPr>
        </p:nvSpPr>
        <p:spPr>
          <a:xfrm>
            <a:off x="243191" y="496819"/>
            <a:ext cx="5937115" cy="1429966"/>
          </a:xfrm>
        </p:spPr>
        <p:txBody>
          <a:bodyPr>
            <a:normAutofit/>
          </a:bodyPr>
          <a:lstStyle/>
          <a:p>
            <a:r>
              <a:rPr lang="fr-CA" sz="4000" b="1" dirty="0">
                <a:solidFill>
                  <a:srgbClr val="6E1708"/>
                </a:solidFill>
                <a:latin typeface="Colonna MT" panose="04020805060202030203" pitchFamily="82" charset="0"/>
              </a:rPr>
              <a:t>4</a:t>
            </a:r>
            <a:r>
              <a:rPr lang="fr-CA" sz="4000" b="1" i="0" u="none" strike="noStrike" baseline="0" dirty="0">
                <a:solidFill>
                  <a:srgbClr val="6E1708"/>
                </a:solidFill>
                <a:latin typeface="Colonna MT" panose="04020805060202030203" pitchFamily="82" charset="0"/>
              </a:rPr>
              <a:t>. Cadavre Exquis</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7E97DCD6-E620-475E-2A37-B216D5A3CB26}"/>
              </a:ext>
            </a:extLst>
          </p:cNvPr>
          <p:cNvSpPr>
            <a:spLocks noGrp="1"/>
          </p:cNvSpPr>
          <p:nvPr>
            <p:ph type="subTitle" idx="1"/>
          </p:nvPr>
        </p:nvSpPr>
        <p:spPr>
          <a:xfrm>
            <a:off x="1264595" y="1127702"/>
            <a:ext cx="10194587" cy="5730298"/>
          </a:xfrm>
        </p:spPr>
        <p:txBody>
          <a:bodyPr>
            <a:normAutofit fontScale="550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3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700" b="0" i="0" u="none" strike="noStrike" baseline="0" dirty="0">
                <a:solidFill>
                  <a:srgbClr val="443728"/>
                </a:solidFill>
                <a:latin typeface="Garamond" panose="02020404030301010803" pitchFamily="18" charset="0"/>
                <a:cs typeface="Times New Roman" panose="02020603050405020304" pitchFamily="18" charset="0"/>
              </a:rPr>
              <a:t>Jeu d’écriture collectif où chaque personne écrit une phrase, puis plie la feuille pour cacher tout sauf la dernière phrase écrite et la passe à son voisin. Cet exercice favorise la surprise, l'improvisation et la création d'histoires absurdes et inattendues. Le cadavre exquis est une excellente façon de briser la routine et de s'amuser avec les mots en groupe.</a:t>
            </a:r>
          </a:p>
          <a:p>
            <a:pPr algn="l">
              <a:lnSpc>
                <a:spcPct val="120000"/>
              </a:lnSpc>
            </a:pPr>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3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700" dirty="0">
                <a:solidFill>
                  <a:srgbClr val="443728"/>
                </a:solidFill>
                <a:latin typeface="Garamond" panose="02020404030301010803" pitchFamily="18" charset="0"/>
                <a:cs typeface="Times New Roman" panose="02020603050405020304" pitchFamily="18" charset="0"/>
              </a:rPr>
              <a:t>1. Un chat dansait sous la pluie. </a:t>
            </a:r>
          </a:p>
          <a:p>
            <a:pPr algn="l">
              <a:lnSpc>
                <a:spcPct val="120000"/>
              </a:lnSpc>
            </a:pPr>
            <a:r>
              <a:rPr lang="fr-CA" sz="2700" dirty="0">
                <a:solidFill>
                  <a:srgbClr val="443728"/>
                </a:solidFill>
                <a:latin typeface="Garamond" panose="02020404030301010803" pitchFamily="18" charset="0"/>
                <a:cs typeface="Times New Roman" panose="02020603050405020304" pitchFamily="18" charset="0"/>
              </a:rPr>
              <a:t>2. Sous la pluie tombée du ciel, les notes chantaient. </a:t>
            </a:r>
          </a:p>
          <a:p>
            <a:pPr algn="l">
              <a:lnSpc>
                <a:spcPct val="120000"/>
              </a:lnSpc>
            </a:pPr>
            <a:r>
              <a:rPr lang="fr-CA" sz="2700" dirty="0">
                <a:solidFill>
                  <a:srgbClr val="443728"/>
                </a:solidFill>
                <a:latin typeface="Garamond" panose="02020404030301010803" pitchFamily="18" charset="0"/>
                <a:cs typeface="Times New Roman" panose="02020603050405020304" pitchFamily="18" charset="0"/>
              </a:rPr>
              <a:t>3. Les notes chantaient, pleines de rage et de lumière.</a:t>
            </a:r>
          </a:p>
          <a:p>
            <a:pPr algn="l">
              <a:lnSpc>
                <a:spcPct val="120000"/>
              </a:lnSpc>
            </a:pPr>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3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2700" dirty="0">
                <a:solidFill>
                  <a:srgbClr val="443728"/>
                </a:solidFill>
                <a:latin typeface="Garamond" panose="02020404030301010803" pitchFamily="18" charset="0"/>
                <a:cs typeface="Times New Roman" panose="02020603050405020304" pitchFamily="18" charset="0"/>
              </a:rPr>
              <a:t>Plus il y a de participants, plus le résultat est surprenant.  Invitez votre groupe à participer et laissez-vous surprendre par les histoires farfelues qui émergeront. N'hésitez pas à expérimenter différentes règles et contraintes pour pimenter le jeu et stimuler davantage la créativité collective.</a:t>
            </a: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1B0F981C-E451-83F7-20F9-45FE3C4234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410588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0FFBA3A5-9249-DD59-A0C8-C8844A2BB3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7FA776-83A1-C176-DE24-F81FCBF47285}"/>
              </a:ext>
            </a:extLst>
          </p:cNvPr>
          <p:cNvSpPr>
            <a:spLocks noGrp="1"/>
          </p:cNvSpPr>
          <p:nvPr>
            <p:ph type="ctrTitle"/>
          </p:nvPr>
        </p:nvSpPr>
        <p:spPr>
          <a:xfrm>
            <a:off x="875488" y="496819"/>
            <a:ext cx="5937115" cy="1429966"/>
          </a:xfrm>
        </p:spPr>
        <p:txBody>
          <a:bodyPr>
            <a:normAutofit/>
          </a:bodyPr>
          <a:lstStyle/>
          <a:p>
            <a:r>
              <a:rPr lang="fr-CA" sz="4000" b="1" dirty="0">
                <a:solidFill>
                  <a:srgbClr val="6E1708"/>
                </a:solidFill>
                <a:latin typeface="Colonna MT" panose="04020805060202030203" pitchFamily="82" charset="0"/>
              </a:rPr>
              <a:t>5</a:t>
            </a:r>
            <a:r>
              <a:rPr lang="fr-CA" sz="4000" b="1" i="0" u="none" strike="noStrike" baseline="0" dirty="0">
                <a:solidFill>
                  <a:srgbClr val="6E1708"/>
                </a:solidFill>
                <a:latin typeface="Colonna MT" panose="04020805060202030203" pitchFamily="82" charset="0"/>
              </a:rPr>
              <a:t>. Écriture à contrainte</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6F692A2D-3BF0-F690-99FE-DFB9C6DC9932}"/>
              </a:ext>
            </a:extLst>
          </p:cNvPr>
          <p:cNvSpPr>
            <a:spLocks noGrp="1"/>
          </p:cNvSpPr>
          <p:nvPr>
            <p:ph type="subTitle" idx="1"/>
          </p:nvPr>
        </p:nvSpPr>
        <p:spPr>
          <a:xfrm>
            <a:off x="1264596" y="1127702"/>
            <a:ext cx="9974094" cy="5360647"/>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6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dirty="0">
                <a:solidFill>
                  <a:srgbClr val="443728"/>
                </a:solidFill>
                <a:latin typeface="Garamond" panose="02020404030301010803" pitchFamily="18" charset="0"/>
                <a:cs typeface="Times New Roman" panose="02020603050405020304" pitchFamily="18" charset="0"/>
              </a:rPr>
              <a:t>Imposez-vous une contrainte pour booster votre imagination (ex. : écrire sans verbe, sans la lettre "e", ou avec une seule voyelle). Cette technique créative stimule l'ingéniosité et la recherche de solutions alternatives pour exprimer vos idées. En vous limitant volontairement, vous êtes forcé de sortir de vos habitudes et d'explorer de nouvelles voies d'expression. L'écriture à contrainte est un excellent moyen de développer votre flexibilité linguistique et de découvrir des aspects inattendus de votre créativité.</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1900" dirty="0">
                <a:solidFill>
                  <a:srgbClr val="443728"/>
                </a:solidFill>
                <a:latin typeface="Garamond" panose="02020404030301010803" pitchFamily="18" charset="0"/>
                <a:cs typeface="Times New Roman" panose="02020603050405020304" pitchFamily="18" charset="0"/>
              </a:rPr>
              <a:t>Sans verbe :</a:t>
            </a:r>
          </a:p>
          <a:p>
            <a:pPr algn="l"/>
            <a:r>
              <a:rPr lang="fr-CA" sz="1900" dirty="0">
                <a:solidFill>
                  <a:srgbClr val="443728"/>
                </a:solidFill>
                <a:latin typeface="Garamond" panose="02020404030301010803" pitchFamily="18" charset="0"/>
                <a:cs typeface="Times New Roman" panose="02020603050405020304" pitchFamily="18" charset="0"/>
              </a:rPr>
              <a:t>La mer, un infini bleu, mystère et profondeur, silence éternel.</a:t>
            </a:r>
          </a:p>
          <a:p>
            <a:pPr algn="l"/>
            <a:endParaRPr lang="fr-CA" sz="190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dirty="0">
                <a:solidFill>
                  <a:srgbClr val="443728"/>
                </a:solidFill>
                <a:latin typeface="Garamond" panose="02020404030301010803" pitchFamily="18" charset="0"/>
                <a:cs typeface="Times New Roman" panose="02020603050405020304" pitchFamily="18" charset="0"/>
              </a:rPr>
              <a:t>Fixez-vous une durée (ex. 20 minutes) et restez discipliné. Choisissez une contrainte qui vous semble à la fois stimulante et réalisable, et n'hésitez pas à ajuster la difficulté au fur et à mesure. L'important est de vous surprendre vous-même en découvrant de nouvelles façons d'utiliser les mots.</a:t>
            </a: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9A5836EF-53BB-46EF-FDC1-2F61A7B071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13473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FC331D4F-42CF-97B3-4708-B0CA70BB4E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70A533-289E-D0EB-AF23-E18785506676}"/>
              </a:ext>
            </a:extLst>
          </p:cNvPr>
          <p:cNvSpPr>
            <a:spLocks noGrp="1"/>
          </p:cNvSpPr>
          <p:nvPr>
            <p:ph type="ctrTitle"/>
          </p:nvPr>
        </p:nvSpPr>
        <p:spPr>
          <a:xfrm>
            <a:off x="428017" y="496819"/>
            <a:ext cx="5937115" cy="1429966"/>
          </a:xfrm>
        </p:spPr>
        <p:txBody>
          <a:bodyPr>
            <a:normAutofit/>
          </a:bodyPr>
          <a:lstStyle/>
          <a:p>
            <a:r>
              <a:rPr lang="fr-CA" sz="4000" b="1" dirty="0">
                <a:solidFill>
                  <a:srgbClr val="6E1708"/>
                </a:solidFill>
                <a:latin typeface="Colonna MT" panose="04020805060202030203" pitchFamily="82" charset="0"/>
              </a:rPr>
              <a:t>6</a:t>
            </a:r>
            <a:r>
              <a:rPr lang="fr-CA" sz="4000" b="1" i="0" u="none" strike="noStrike" baseline="0" dirty="0">
                <a:solidFill>
                  <a:srgbClr val="6E1708"/>
                </a:solidFill>
                <a:latin typeface="Colonna MT" panose="04020805060202030203" pitchFamily="82" charset="0"/>
              </a:rPr>
              <a:t>. Écriture Inspirée</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AF65D90F-A483-1555-FA04-0C4571CFA8DD}"/>
              </a:ext>
            </a:extLst>
          </p:cNvPr>
          <p:cNvSpPr>
            <a:spLocks noGrp="1"/>
          </p:cNvSpPr>
          <p:nvPr>
            <p:ph type="subTitle" idx="1"/>
          </p:nvPr>
        </p:nvSpPr>
        <p:spPr>
          <a:xfrm>
            <a:off x="1264596" y="1127702"/>
            <a:ext cx="9974094" cy="5233479"/>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Créez un texte en réponse à une </a:t>
            </a:r>
            <a:r>
              <a:rPr lang="fr-CA" sz="1900" dirty="0">
                <a:solidFill>
                  <a:srgbClr val="443728"/>
                </a:solidFill>
                <a:latin typeface="Garamond" panose="02020404030301010803" pitchFamily="18" charset="0"/>
                <a:cs typeface="Times New Roman" panose="02020603050405020304" pitchFamily="18" charset="0"/>
              </a:rPr>
              <a:t>œuvre</a:t>
            </a:r>
            <a:r>
              <a:rPr lang="fr-CA" sz="1900" b="0" i="0" u="none" strike="noStrike" baseline="0" dirty="0">
                <a:solidFill>
                  <a:srgbClr val="443728"/>
                </a:solidFill>
                <a:latin typeface="Garamond" panose="02020404030301010803" pitchFamily="18" charset="0"/>
                <a:cs typeface="Times New Roman" panose="02020603050405020304" pitchFamily="18" charset="0"/>
              </a:rPr>
              <a:t> d’art (peinture, film, chanson, etc.). Cette pratique favorise l'interprétation, l'analyse et l'expression de vos émotions et réflexions face à une création artistique. Elle permet d'approfondir votre compréhension de l’</a:t>
            </a:r>
            <a:r>
              <a:rPr lang="fr-CA" sz="1900" dirty="0" err="1">
                <a:solidFill>
                  <a:srgbClr val="443728"/>
                </a:solidFill>
                <a:latin typeface="Garamond" panose="02020404030301010803" pitchFamily="18" charset="0"/>
                <a:cs typeface="Times New Roman" panose="02020603050405020304" pitchFamily="18" charset="0"/>
              </a:rPr>
              <a:t>oe</a:t>
            </a:r>
            <a:r>
              <a:rPr lang="fr-CA" sz="1900" b="0" i="0" u="none" strike="noStrike" baseline="0" dirty="0" err="1">
                <a:solidFill>
                  <a:srgbClr val="443728"/>
                </a:solidFill>
                <a:latin typeface="Garamond" panose="02020404030301010803" pitchFamily="18" charset="0"/>
                <a:cs typeface="Times New Roman" panose="02020603050405020304" pitchFamily="18" charset="0"/>
              </a:rPr>
              <a:t>uvre</a:t>
            </a:r>
            <a:r>
              <a:rPr lang="fr-CA" sz="1900" b="0" i="0" u="none" strike="noStrike" baseline="0" dirty="0">
                <a:solidFill>
                  <a:srgbClr val="443728"/>
                </a:solidFill>
                <a:latin typeface="Garamond" panose="02020404030301010803" pitchFamily="18" charset="0"/>
                <a:cs typeface="Times New Roman" panose="02020603050405020304" pitchFamily="18" charset="0"/>
              </a:rPr>
              <a:t> et de développer votre propre sensibilité artistique. L'écriture inspirée est un excellent moyen de dialoguer avec l'art et de laisser votre créativité s'épanouir en résonance avec d'autres formes d'expression.</a:t>
            </a:r>
          </a:p>
          <a:p>
            <a:pPr algn="l">
              <a:lnSpc>
                <a:spcPct val="120000"/>
              </a:lnSpc>
            </a:pPr>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en-US" sz="1900" b="0" i="0" u="none" strike="noStrike" baseline="0" dirty="0">
                <a:solidFill>
                  <a:srgbClr val="443728"/>
                </a:solidFill>
                <a:latin typeface="Garamond" panose="02020404030301010803" pitchFamily="18" charset="0"/>
                <a:cs typeface="Times New Roman" panose="02020603050405020304" pitchFamily="18" charset="0"/>
              </a:rPr>
              <a:t>Van Gogh – Le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tournesol</a:t>
            </a:r>
            <a:r>
              <a:rPr lang="en-US" sz="1900" b="0" i="0" u="none" strike="noStrike" baseline="0" dirty="0">
                <a:solidFill>
                  <a:srgbClr val="443728"/>
                </a:solidFill>
                <a:latin typeface="Garamond" panose="02020404030301010803" pitchFamily="18" charset="0"/>
                <a:cs typeface="Times New Roman" panose="02020603050405020304" pitchFamily="18" charset="0"/>
              </a:rPr>
              <a:t>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l’oeuvre</a:t>
            </a:r>
            <a:r>
              <a:rPr lang="en-US" sz="1900" b="0" i="0" u="none" strike="noStrike" baseline="0" dirty="0">
                <a:solidFill>
                  <a:srgbClr val="443728"/>
                </a:solidFill>
                <a:latin typeface="Garamond" panose="02020404030301010803" pitchFamily="18" charset="0"/>
                <a:cs typeface="Times New Roman" panose="02020603050405020304" pitchFamily="18" charset="0"/>
              </a:rPr>
              <a:t>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picturale</a:t>
            </a:r>
            <a:r>
              <a:rPr lang="en-US" sz="1900" b="0" i="0" u="none" strike="noStrike" baseline="0" dirty="0">
                <a:solidFill>
                  <a:srgbClr val="443728"/>
                </a:solidFill>
                <a:latin typeface="Garamond" panose="02020404030301010803" pitchFamily="18" charset="0"/>
                <a:cs typeface="Times New Roman" panose="02020603050405020304" pitchFamily="18" charset="0"/>
              </a:rPr>
              <a:t>) -&gt;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Girassóis</a:t>
            </a:r>
            <a:r>
              <a:rPr lang="en-US" sz="1900" b="0" i="0" u="none" strike="noStrike" baseline="0" dirty="0">
                <a:solidFill>
                  <a:srgbClr val="443728"/>
                </a:solidFill>
                <a:latin typeface="Garamond" panose="02020404030301010803" pitchFamily="18" charset="0"/>
                <a:cs typeface="Times New Roman" panose="02020603050405020304" pitchFamily="18" charset="0"/>
              </a:rPr>
              <a:t> de Van Gogh" (chanson) de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Bacu</a:t>
            </a:r>
            <a:r>
              <a:rPr lang="en-US" sz="1900" b="0" i="0" u="none" strike="noStrike" baseline="0" dirty="0">
                <a:solidFill>
                  <a:srgbClr val="443728"/>
                </a:solidFill>
                <a:latin typeface="Garamond" panose="02020404030301010803" pitchFamily="18" charset="0"/>
                <a:cs typeface="Times New Roman" panose="02020603050405020304" pitchFamily="18" charset="0"/>
              </a:rPr>
              <a:t>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Exu</a:t>
            </a:r>
            <a:r>
              <a:rPr lang="en-US" sz="1900" b="0" i="0" u="none" strike="noStrike" baseline="0" dirty="0">
                <a:solidFill>
                  <a:srgbClr val="443728"/>
                </a:solidFill>
                <a:latin typeface="Garamond" panose="02020404030301010803" pitchFamily="18" charset="0"/>
                <a:cs typeface="Times New Roman" panose="02020603050405020304" pitchFamily="18" charset="0"/>
              </a:rPr>
              <a:t> Do Blues. </a:t>
            </a:r>
            <a:br>
              <a:rPr lang="en-US" sz="1900" b="0" i="0" u="none" strike="noStrike" baseline="0" dirty="0">
                <a:solidFill>
                  <a:srgbClr val="443728"/>
                </a:solidFill>
                <a:latin typeface="Garamond" panose="02020404030301010803" pitchFamily="18" charset="0"/>
                <a:cs typeface="Times New Roman" panose="02020603050405020304" pitchFamily="18" charset="0"/>
              </a:rPr>
            </a:br>
            <a:r>
              <a:rPr lang="en-US" sz="1900" b="0" i="0" u="none" strike="noStrike" baseline="0" dirty="0">
                <a:solidFill>
                  <a:srgbClr val="443728"/>
                </a:solidFill>
                <a:latin typeface="Garamond" panose="02020404030301010803" pitchFamily="18" charset="0"/>
                <a:cs typeface="Times New Roman" panose="02020603050405020304" pitchFamily="18" charset="0"/>
              </a:rPr>
              <a:t>Miley Cyrus -&gt;"Flowers" </a:t>
            </a:r>
            <a:r>
              <a:rPr lang="en-US" sz="1900" b="0" i="0" u="none" strike="noStrike" baseline="0" dirty="0" err="1">
                <a:solidFill>
                  <a:srgbClr val="443728"/>
                </a:solidFill>
                <a:latin typeface="Garamond" panose="02020404030301010803" pitchFamily="18" charset="0"/>
                <a:cs typeface="Times New Roman" panose="02020603050405020304" pitchFamily="18" charset="0"/>
              </a:rPr>
              <a:t>répond</a:t>
            </a:r>
            <a:r>
              <a:rPr lang="en-US" sz="1900" b="0" i="0" u="none" strike="noStrike" baseline="0" dirty="0">
                <a:solidFill>
                  <a:srgbClr val="443728"/>
                </a:solidFill>
                <a:latin typeface="Garamond" panose="02020404030301010803" pitchFamily="18" charset="0"/>
                <a:cs typeface="Times New Roman" panose="02020603050405020304" pitchFamily="18" charset="0"/>
              </a:rPr>
              <a:t> à "When I Was Your Man" de Bruno Mars.</a:t>
            </a:r>
          </a:p>
          <a:p>
            <a:pPr algn="l">
              <a:lnSpc>
                <a:spcPct val="120000"/>
              </a:lnSpc>
            </a:pPr>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Choisissez une </a:t>
            </a:r>
            <a:r>
              <a:rPr lang="fr-CA" sz="1900" dirty="0">
                <a:solidFill>
                  <a:srgbClr val="443728"/>
                </a:solidFill>
                <a:latin typeface="Garamond" panose="02020404030301010803" pitchFamily="18" charset="0"/>
                <a:cs typeface="Times New Roman" panose="02020603050405020304" pitchFamily="18" charset="0"/>
              </a:rPr>
              <a:t>œuvre</a:t>
            </a:r>
            <a:r>
              <a:rPr lang="fr-CA" sz="1900" b="0" i="0" u="none" strike="noStrike" baseline="0" dirty="0">
                <a:solidFill>
                  <a:srgbClr val="443728"/>
                </a:solidFill>
                <a:latin typeface="Garamond" panose="02020404030301010803" pitchFamily="18" charset="0"/>
                <a:cs typeface="Times New Roman" panose="02020603050405020304" pitchFamily="18" charset="0"/>
              </a:rPr>
              <a:t> qui vous touche et laissez votre plume s’exprimer. Laissez-vous porter par vos impressions, vos émotions et votre propre interprétation. Appropriez vous l’</a:t>
            </a:r>
            <a:r>
              <a:rPr lang="fr-CA" sz="1900" dirty="0">
                <a:solidFill>
                  <a:srgbClr val="443728"/>
                </a:solidFill>
                <a:latin typeface="Garamond" panose="02020404030301010803" pitchFamily="18" charset="0"/>
                <a:cs typeface="Times New Roman" panose="02020603050405020304" pitchFamily="18" charset="0"/>
              </a:rPr>
              <a:t>œ</a:t>
            </a:r>
            <a:r>
              <a:rPr lang="fr-CA" sz="1900" b="0" i="0" u="none" strike="noStrike" baseline="0" dirty="0">
                <a:solidFill>
                  <a:srgbClr val="443728"/>
                </a:solidFill>
                <a:latin typeface="Garamond" panose="02020404030301010803" pitchFamily="18" charset="0"/>
                <a:cs typeface="Times New Roman" panose="02020603050405020304" pitchFamily="18" charset="0"/>
              </a:rPr>
              <a:t>uvre, connectez vous avec pour créer quelque chose d'unique et personnel.</a:t>
            </a:r>
            <a:endParaRPr lang="fr-CA" sz="2800" dirty="0">
              <a:latin typeface="Garamond" panose="02020404030301010803" pitchFamily="18" charset="0"/>
              <a:cs typeface="Times New Roman" panose="02020603050405020304" pitchFamily="18" charset="0"/>
            </a:endParaRP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4047D2F5-EB64-6D84-E7C0-3E76B5D9122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167351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42CA16A3-88D8-CBA4-8831-15D7F17C8C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40B71F-86DD-AEE8-7C8C-A55BB42D41F5}"/>
              </a:ext>
            </a:extLst>
          </p:cNvPr>
          <p:cNvSpPr>
            <a:spLocks noGrp="1"/>
          </p:cNvSpPr>
          <p:nvPr>
            <p:ph type="ctrTitle"/>
          </p:nvPr>
        </p:nvSpPr>
        <p:spPr>
          <a:xfrm>
            <a:off x="836578" y="496819"/>
            <a:ext cx="5937115" cy="1429966"/>
          </a:xfrm>
        </p:spPr>
        <p:txBody>
          <a:bodyPr>
            <a:normAutofit/>
          </a:bodyPr>
          <a:lstStyle/>
          <a:p>
            <a:r>
              <a:rPr lang="fr-CA" sz="4000" b="1" i="0" u="none" strike="noStrike" baseline="0" dirty="0">
                <a:solidFill>
                  <a:srgbClr val="6E1708"/>
                </a:solidFill>
                <a:latin typeface="Colonna MT" panose="04020805060202030203" pitchFamily="82" charset="0"/>
              </a:rPr>
              <a:t>7. Stimulation des sens</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E0D7865F-9A38-D9A7-72A3-21A0D3B6BD4D}"/>
              </a:ext>
            </a:extLst>
          </p:cNvPr>
          <p:cNvSpPr>
            <a:spLocks noGrp="1"/>
          </p:cNvSpPr>
          <p:nvPr>
            <p:ph type="subTitle" idx="1"/>
          </p:nvPr>
        </p:nvSpPr>
        <p:spPr>
          <a:xfrm>
            <a:off x="1264596" y="1127702"/>
            <a:ext cx="9974094" cy="5233479"/>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Inclure un maximum de mots évoquant les 5 sens (ouïe, odorat, goût, toucher, vue). Cet exercice stimule la richesse descriptive de votre écriture et permet de créer des images plus vivantes et immersives pour le lecteur. En sollicitant les sens, vous donnez vie à vos textes et vous permettez au lecteur de s'immerger pleinement dans l'expérience que vous décrivez. Jouer avec les sens est un excellent moyen de rendre votre écriture plus sensorielle et émotionnelle.</a:t>
            </a:r>
          </a:p>
          <a:p>
            <a:pPr algn="l">
              <a:lnSpc>
                <a:spcPct val="120000"/>
              </a:lnSpc>
            </a:pPr>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Le goût du sel sur mes lèvres, l’odeur des pins dans l’air, un vent chaud caresse ma peau.</a:t>
            </a:r>
          </a:p>
          <a:p>
            <a:pPr algn="l">
              <a:lnSpc>
                <a:spcPct val="120000"/>
              </a:lnSpc>
            </a:pPr>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Commencez avec 1 ou 2 sens et augmentez la difficulté progressivement. Concentrez-vous sur les détails sensoriels qui vous semblent les plus évocateurs et n'hésitez pas à utiliser des métaphores et des comparaisons pour amplifier l'effet. L'important est de créer une expérience sensorielle riche et immersive pour le lecteur.</a:t>
            </a:r>
            <a:endParaRPr lang="fr-CA" sz="2800" dirty="0">
              <a:latin typeface="Garamond" panose="02020404030301010803" pitchFamily="18" charset="0"/>
              <a:cs typeface="Times New Roman" panose="02020603050405020304" pitchFamily="18" charset="0"/>
            </a:endParaRP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14B2EE97-F106-476D-6A2F-B235FE75E87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262829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BF8"/>
        </a:solidFill>
        <a:effectLst/>
      </p:bgPr>
    </p:bg>
    <p:spTree>
      <p:nvGrpSpPr>
        <p:cNvPr id="1" name="">
          <a:extLst>
            <a:ext uri="{FF2B5EF4-FFF2-40B4-BE49-F238E27FC236}">
              <a16:creationId xmlns:a16="http://schemas.microsoft.com/office/drawing/2014/main" id="{D14D711D-AEB9-BA86-647A-2A79F1F497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3F036A-F9B3-B9C6-E1B5-3E955932E638}"/>
              </a:ext>
            </a:extLst>
          </p:cNvPr>
          <p:cNvSpPr>
            <a:spLocks noGrp="1"/>
          </p:cNvSpPr>
          <p:nvPr>
            <p:ph type="ctrTitle"/>
          </p:nvPr>
        </p:nvSpPr>
        <p:spPr>
          <a:xfrm>
            <a:off x="583659" y="496819"/>
            <a:ext cx="5937115" cy="1429966"/>
          </a:xfrm>
        </p:spPr>
        <p:txBody>
          <a:bodyPr>
            <a:normAutofit/>
          </a:bodyPr>
          <a:lstStyle/>
          <a:p>
            <a:r>
              <a:rPr lang="fr-CA" sz="4000" b="1" dirty="0">
                <a:solidFill>
                  <a:srgbClr val="6E1708"/>
                </a:solidFill>
                <a:latin typeface="Colonna MT" panose="04020805060202030203" pitchFamily="82" charset="0"/>
              </a:rPr>
              <a:t>8</a:t>
            </a:r>
            <a:r>
              <a:rPr lang="fr-CA" sz="4000" b="1" i="0" u="none" strike="noStrike" baseline="0" dirty="0">
                <a:solidFill>
                  <a:srgbClr val="6E1708"/>
                </a:solidFill>
                <a:latin typeface="Colonna MT" panose="04020805060202030203" pitchFamily="82" charset="0"/>
              </a:rPr>
              <a:t>. Fusion de chanson</a:t>
            </a:r>
            <a:br>
              <a:rPr lang="fr-CA" sz="4000" b="1" i="0" u="none" strike="noStrike" baseline="0" dirty="0">
                <a:solidFill>
                  <a:srgbClr val="6E1708"/>
                </a:solidFill>
                <a:latin typeface="CrimsonPro-Bold"/>
              </a:rPr>
            </a:br>
            <a:endParaRPr lang="fr-CA" sz="4000" dirty="0">
              <a:solidFill>
                <a:srgbClr val="6E1708"/>
              </a:solidFill>
            </a:endParaRPr>
          </a:p>
        </p:txBody>
      </p:sp>
      <p:sp>
        <p:nvSpPr>
          <p:cNvPr id="3" name="Sous-titre 2">
            <a:extLst>
              <a:ext uri="{FF2B5EF4-FFF2-40B4-BE49-F238E27FC236}">
                <a16:creationId xmlns:a16="http://schemas.microsoft.com/office/drawing/2014/main" id="{91B8705E-86F4-6B9B-1341-259D5A52F167}"/>
              </a:ext>
            </a:extLst>
          </p:cNvPr>
          <p:cNvSpPr>
            <a:spLocks noGrp="1"/>
          </p:cNvSpPr>
          <p:nvPr>
            <p:ph type="subTitle" idx="1"/>
          </p:nvPr>
        </p:nvSpPr>
        <p:spPr>
          <a:xfrm>
            <a:off x="1264596" y="1127702"/>
            <a:ext cx="9974094" cy="5233479"/>
          </a:xfrm>
        </p:spPr>
        <p:txBody>
          <a:bodyPr>
            <a:normAutofit fontScale="77500" lnSpcReduction="20000"/>
          </a:bodyPr>
          <a:lstStyle/>
          <a:p>
            <a:pPr algn="l"/>
            <a:endParaRPr lang="fr-CA" sz="2100" b="1" i="0" u="none" strike="noStrike" baseline="0" dirty="0">
              <a:solidFill>
                <a:srgbClr val="443728"/>
              </a:solidFill>
              <a:latin typeface="Georgia Pro Light" panose="020403020504050203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Définition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Prenez deux chansons existantes et mélangez leurs paroles et structures pour en créer une nouvelle. Cette technique créative stimule l'innovation et la réinterprétation en vous invitant à transformer des </a:t>
            </a:r>
            <a:r>
              <a:rPr lang="fr-CA" sz="1900" dirty="0">
                <a:solidFill>
                  <a:srgbClr val="443728"/>
                </a:solidFill>
                <a:latin typeface="Garamond" panose="02020404030301010803" pitchFamily="18" charset="0"/>
                <a:cs typeface="Times New Roman" panose="02020603050405020304" pitchFamily="18" charset="0"/>
              </a:rPr>
              <a:t>œuvres</a:t>
            </a:r>
            <a:r>
              <a:rPr lang="fr-CA" sz="1900" b="0" i="0" u="none" strike="noStrike" baseline="0" dirty="0">
                <a:solidFill>
                  <a:srgbClr val="443728"/>
                </a:solidFill>
                <a:latin typeface="Garamond" panose="02020404030301010803" pitchFamily="18" charset="0"/>
                <a:cs typeface="Times New Roman" panose="02020603050405020304" pitchFamily="18" charset="0"/>
              </a:rPr>
              <a:t> existantes en quelque chose de nouveau et d'original. Elle permet de découvrir des liens inattendus entre des chansons et de créer des combinaisons surprenantes et captivantes. La fusion de chansons est un excellent moyen de développer votre créativité musicale et d'explorer de nouvelles possibilités d'expression.</a:t>
            </a:r>
          </a:p>
          <a:p>
            <a:pPr algn="l">
              <a:lnSpc>
                <a:spcPct val="120000"/>
              </a:lnSpc>
            </a:pPr>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Exemple :</a:t>
            </a:r>
          </a:p>
          <a:p>
            <a:pPr algn="l"/>
            <a:endParaRPr lang="fr-CA" sz="2100"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Prenez une chanson de Brel et une de Piaf, fusionnez leurs thèmes et construisez un nouveau texte.</a:t>
            </a:r>
          </a:p>
          <a:p>
            <a:pPr algn="l">
              <a:lnSpc>
                <a:spcPct val="120000"/>
              </a:lnSpc>
            </a:pPr>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r>
              <a:rPr lang="fr-CA" sz="2600" b="1" i="0" u="none" strike="noStrike" baseline="0" dirty="0">
                <a:solidFill>
                  <a:srgbClr val="443728"/>
                </a:solidFill>
                <a:latin typeface="Garamond" panose="02020404030301010803" pitchFamily="18" charset="0"/>
                <a:cs typeface="Times New Roman" panose="02020603050405020304" pitchFamily="18" charset="0"/>
              </a:rPr>
              <a:t>Conseil :</a:t>
            </a:r>
          </a:p>
          <a:p>
            <a:pPr algn="l"/>
            <a:endParaRPr lang="fr-CA" b="1" i="0" u="none" strike="noStrike" baseline="0" dirty="0">
              <a:solidFill>
                <a:srgbClr val="443728"/>
              </a:solidFill>
              <a:latin typeface="Garamond" panose="02020404030301010803" pitchFamily="18" charset="0"/>
              <a:cs typeface="Times New Roman" panose="02020603050405020304" pitchFamily="18" charset="0"/>
            </a:endParaRPr>
          </a:p>
          <a:p>
            <a:pPr algn="l">
              <a:lnSpc>
                <a:spcPct val="120000"/>
              </a:lnSpc>
            </a:pPr>
            <a:r>
              <a:rPr lang="fr-CA" sz="1900" b="0" i="0" u="none" strike="noStrike" baseline="0" dirty="0">
                <a:solidFill>
                  <a:srgbClr val="443728"/>
                </a:solidFill>
                <a:latin typeface="Garamond" panose="02020404030301010803" pitchFamily="18" charset="0"/>
                <a:cs typeface="Times New Roman" panose="02020603050405020304" pitchFamily="18" charset="0"/>
              </a:rPr>
              <a:t>Analysez la structure des chansons (nombre de lignes, rimes, nombre de </a:t>
            </a:r>
            <a:r>
              <a:rPr lang="fr-CA" sz="1900" dirty="0">
                <a:solidFill>
                  <a:srgbClr val="443728"/>
                </a:solidFill>
                <a:latin typeface="Garamond" panose="02020404030301010803" pitchFamily="18" charset="0"/>
                <a:cs typeface="Times New Roman" panose="02020603050405020304" pitchFamily="18" charset="0"/>
              </a:rPr>
              <a:t>pieds, etc.). Comprendre la structure des chansons que vous choisissez de fusionner vous aidera à créer un texte cohérent et harmonieux. Choisissez la structure d’une des deux chansons et expérimentez différentes combinaisons des textes. </a:t>
            </a:r>
          </a:p>
        </p:txBody>
      </p:sp>
      <p:pic>
        <p:nvPicPr>
          <p:cNvPr id="4" name="Image 3" descr="Une image contenant capture d’écran, texte, Graphique, Police&#10;&#10;Le contenu généré par l’IA peut être incorrect.">
            <a:extLst>
              <a:ext uri="{FF2B5EF4-FFF2-40B4-BE49-F238E27FC236}">
                <a16:creationId xmlns:a16="http://schemas.microsoft.com/office/drawing/2014/main" id="{104C046D-2E69-3D6F-60BE-BD2248F83E8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59589" y="4351406"/>
            <a:ext cx="5629275" cy="4019550"/>
          </a:xfrm>
          <a:prstGeom prst="rect">
            <a:avLst/>
          </a:prstGeom>
        </p:spPr>
      </p:pic>
    </p:spTree>
    <p:extLst>
      <p:ext uri="{BB962C8B-B14F-4D97-AF65-F5344CB8AC3E}">
        <p14:creationId xmlns:p14="http://schemas.microsoft.com/office/powerpoint/2010/main" val="14786209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TotalTime>
  <Words>1451</Words>
  <Application>Microsoft Office PowerPoint</Application>
  <PresentationFormat>Grand écran</PresentationFormat>
  <Paragraphs>114</Paragraphs>
  <Slides>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Aptos</vt:lpstr>
      <vt:lpstr>Aptos Display</vt:lpstr>
      <vt:lpstr>Arial</vt:lpstr>
      <vt:lpstr>Colonna MT</vt:lpstr>
      <vt:lpstr>CrimsonPro-Bold</vt:lpstr>
      <vt:lpstr>Garamond</vt:lpstr>
      <vt:lpstr>Georgia Pro Light</vt:lpstr>
      <vt:lpstr>OpenSans-Bold</vt:lpstr>
      <vt:lpstr>OpenSans-Regular</vt:lpstr>
      <vt:lpstr>Thème Office</vt:lpstr>
      <vt:lpstr>8 exercices pour réveiller votre créativité d’écriture de chanson </vt:lpstr>
      <vt:lpstr>1. Écriture Automatique </vt:lpstr>
      <vt:lpstr>2. Mots au hasard </vt:lpstr>
      <vt:lpstr>3. Haïku </vt:lpstr>
      <vt:lpstr>4. Cadavre Exquis </vt:lpstr>
      <vt:lpstr>5. Écriture à contrainte </vt:lpstr>
      <vt:lpstr>6. Écriture Inspirée </vt:lpstr>
      <vt:lpstr>7. Stimulation des sens </vt:lpstr>
      <vt:lpstr>8. Fusion de chanson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Roxanne Melissa Guerra-Lacasse</dc:creator>
  <cp:lastModifiedBy>Roxanne Melissa Guerra-Lacasse</cp:lastModifiedBy>
  <cp:revision>1</cp:revision>
  <dcterms:created xsi:type="dcterms:W3CDTF">2025-03-09T01:15:15Z</dcterms:created>
  <dcterms:modified xsi:type="dcterms:W3CDTF">2025-03-09T02:49:12Z</dcterms:modified>
</cp:coreProperties>
</file>